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95" r:id="rId2"/>
    <p:sldId id="259" r:id="rId3"/>
    <p:sldId id="299" r:id="rId4"/>
    <p:sldId id="300" r:id="rId5"/>
    <p:sldId id="301" r:id="rId6"/>
    <p:sldId id="303" r:id="rId7"/>
    <p:sldId id="305" r:id="rId8"/>
    <p:sldId id="297" r:id="rId9"/>
    <p:sldId id="304" r:id="rId10"/>
    <p:sldId id="306" r:id="rId11"/>
    <p:sldId id="307" r:id="rId12"/>
    <p:sldId id="309" r:id="rId13"/>
    <p:sldId id="310" r:id="rId14"/>
    <p:sldId id="312" r:id="rId15"/>
    <p:sldId id="311" r:id="rId16"/>
    <p:sldId id="296" r:id="rId17"/>
    <p:sldId id="308" r:id="rId18"/>
    <p:sldId id="313" r:id="rId19"/>
    <p:sldId id="314" r:id="rId20"/>
    <p:sldId id="258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osis" panose="020B0604020202020204" charset="0"/>
      <p:regular r:id="rId27"/>
      <p:bold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IRANSansX Bold" pitchFamily="2" charset="-78"/>
      <p:bold r:id="rId33"/>
    </p:embeddedFont>
    <p:embeddedFont>
      <p:font typeface="Cambria Math" panose="02040503050406030204" pitchFamily="18" charset="0"/>
      <p:regular r:id="rId34"/>
    </p:embeddedFont>
    <p:embeddedFont>
      <p:font typeface="IRANSansX" pitchFamily="2" charset="-78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57B9CE-27B7-45A4-9341-B09BDB51A24E}">
  <a:tblStyle styleId="{AF57B9CE-27B7-45A4-9341-B09BDB51A2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091BD0C-065F-43EE-8344-79AE29CD5F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4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f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401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888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374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0" y="-49125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437560" y="4402425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-322344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862506" y="3464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0" y="-762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>
            <a:off x="1430632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-166480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2983220" y="2133095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983220" y="3442176"/>
            <a:ext cx="52200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 flipH="1">
            <a:off x="-505219" y="-41563"/>
            <a:ext cx="10524355" cy="5214650"/>
            <a:chOff x="-903537" y="-38100"/>
            <a:chExt cx="10524355" cy="5214650"/>
          </a:xfrm>
        </p:grpSpPr>
        <p:sp>
          <p:nvSpPr>
            <p:cNvPr id="32" name="Google Shape;32;p5"/>
            <p:cNvSpPr/>
            <p:nvPr/>
          </p:nvSpPr>
          <p:spPr>
            <a:xfrm>
              <a:off x="-55075" y="-38100"/>
              <a:ext cx="3312625" cy="5214650"/>
            </a:xfrm>
            <a:custGeom>
              <a:avLst/>
              <a:gdLst/>
              <a:ahLst/>
              <a:cxnLst/>
              <a:rect l="l" t="t" r="r" b="b"/>
              <a:pathLst>
                <a:path w="132505" h="208586" extrusionOk="0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3" name="Google Shape;33;p5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555291" y="24951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 flipH="1">
            <a:off x="5831375" y="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grpSp>
        <p:nvGrpSpPr>
          <p:cNvPr id="2" name="Group 1"/>
          <p:cNvGrpSpPr/>
          <p:nvPr userDrawn="1"/>
        </p:nvGrpSpPr>
        <p:grpSpPr>
          <a:xfrm flipH="1">
            <a:off x="8196964" y="0"/>
            <a:ext cx="1894071" cy="757136"/>
            <a:chOff x="-903537" y="-17561"/>
            <a:chExt cx="1894071" cy="757136"/>
          </a:xfrm>
        </p:grpSpPr>
        <p:sp>
          <p:nvSpPr>
            <p:cNvPr id="78" name="Google Shape;78;p9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9"/>
          <p:cNvSpPr/>
          <p:nvPr/>
        </p:nvSpPr>
        <p:spPr>
          <a:xfrm>
            <a:off x="950464" y="296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-398271" y="296850"/>
            <a:ext cx="1759200" cy="7491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0" y="49155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 flipH="1">
            <a:off x="1133700" y="2652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552785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ted">
  <p:cSld name="BLANK_1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/>
          <p:nvPr/>
        </p:nvSpPr>
        <p:spPr>
          <a:xfrm flipH="1">
            <a:off x="5860815" y="-7115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grpSp>
        <p:nvGrpSpPr>
          <p:cNvPr id="2" name="Group 1"/>
          <p:cNvGrpSpPr/>
          <p:nvPr userDrawn="1"/>
        </p:nvGrpSpPr>
        <p:grpSpPr>
          <a:xfrm flipH="1">
            <a:off x="8112309" y="0"/>
            <a:ext cx="1894071" cy="757136"/>
            <a:chOff x="-903537" y="-17561"/>
            <a:chExt cx="1894071" cy="757136"/>
          </a:xfrm>
        </p:grpSpPr>
        <p:sp>
          <p:nvSpPr>
            <p:cNvPr id="101" name="Google Shape;101;p12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name="adj" fmla="val 5154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2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name="adj" fmla="val 7500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2"/>
          <p:cNvSpPr/>
          <p:nvPr/>
        </p:nvSpPr>
        <p:spPr>
          <a:xfrm>
            <a:off x="-173407" y="491550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sldNum" idx="12"/>
          </p:nvPr>
        </p:nvSpPr>
        <p:spPr>
          <a:xfrm>
            <a:off x="8551718" y="-8036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▸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deepwalk-its-behavior-and-how-to-implement-it-b5aac0290a15" TargetMode="External"/><Relationship Id="rId2" Type="http://schemas.openxmlformats.org/officeDocument/2006/relationships/hyperlink" Target="https://towardsdatascience.com/overview-of-deep-learning-on-graph-embeddings-4305c10ad4a4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2792" y="1817781"/>
            <a:ext cx="3068277" cy="1221507"/>
          </a:xfrm>
        </p:spPr>
        <p:txBody>
          <a:bodyPr/>
          <a:lstStyle/>
          <a:p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تعبیه 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46015" y="44068"/>
            <a:ext cx="1101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 smtClean="0">
                <a:solidFill>
                  <a:schemeClr val="accent1"/>
                </a:solidFill>
                <a:latin typeface="IRANSansX Bold" pitchFamily="2" charset="-78"/>
                <a:cs typeface="IRANSansX Bold" pitchFamily="2" charset="-78"/>
              </a:rPr>
              <a:t>به نام خدا</a:t>
            </a:r>
            <a:endParaRPr lang="en-US" dirty="0">
              <a:solidFill>
                <a:schemeClr val="accent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72" y="2824909"/>
            <a:ext cx="1252357" cy="12849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13802" y="3209581"/>
            <a:ext cx="278726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ارائه‌دهنده: مهندس علیرضا مازوچی</a:t>
            </a:r>
            <a:endParaRPr lang="en-US" dirty="0" smtClean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استاد درس: دکتر احسان ناظرفرد</a:t>
            </a:r>
            <a:endParaRPr lang="en-US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832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7" y="1468779"/>
            <a:ext cx="3171825" cy="2886075"/>
          </a:xfrm>
          <a:prstGeom prst="rect">
            <a:avLst/>
          </a:prstGeom>
        </p:spPr>
      </p:pic>
      <p:sp>
        <p:nvSpPr>
          <p:cNvPr id="9" name="Curved Down Arrow 8"/>
          <p:cNvSpPr/>
          <p:nvPr/>
        </p:nvSpPr>
        <p:spPr>
          <a:xfrm>
            <a:off x="2969911" y="1288473"/>
            <a:ext cx="2493818" cy="494985"/>
          </a:xfrm>
          <a:prstGeom prst="curvedDownArrow">
            <a:avLst/>
          </a:prstGeom>
          <a:solidFill>
            <a:srgbClr val="FF8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510" y="2116238"/>
            <a:ext cx="279082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4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42"/>
          <a:stretch/>
        </p:blipFill>
        <p:spPr>
          <a:xfrm>
            <a:off x="2030833" y="2321886"/>
            <a:ext cx="4459146" cy="88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از گراف به متن!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Rounded Rectangle 2"/>
          <p:cNvSpPr/>
          <p:nvPr/>
        </p:nvSpPr>
        <p:spPr>
          <a:xfrm>
            <a:off x="3050519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ایران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353476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پایتخت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656433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تهران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47562" y="3346958"/>
            <a:ext cx="880393" cy="41563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solidFill>
                  <a:schemeClr val="tx1"/>
                </a:solidFill>
                <a:latin typeface="IRANSansX" pitchFamily="2" charset="-78"/>
                <a:cs typeface="IRANSansX" pitchFamily="2" charset="-78"/>
              </a:rPr>
              <a:t>است</a:t>
            </a:r>
            <a:endParaRPr lang="en-US" dirty="0">
              <a:solidFill>
                <a:schemeClr val="tx1"/>
              </a:solidFill>
              <a:latin typeface="IRANSansX" pitchFamily="2" charset="-78"/>
              <a:cs typeface="IRANSansX" pitchFamily="2" charset="-78"/>
            </a:endParaRPr>
          </a:p>
        </p:txBody>
      </p:sp>
      <p:cxnSp>
        <p:nvCxnSpPr>
          <p:cNvPr id="10" name="Straight Connector 9"/>
          <p:cNvCxnSpPr>
            <a:stCxn id="6" idx="3"/>
            <a:endCxn id="7" idx="1"/>
          </p:cNvCxnSpPr>
          <p:nvPr/>
        </p:nvCxnSpPr>
        <p:spPr>
          <a:xfrm>
            <a:off x="5233869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930912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627955" y="3554776"/>
            <a:ext cx="42256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42"/>
          <a:stretch/>
        </p:blipFill>
        <p:spPr>
          <a:xfrm>
            <a:off x="2030833" y="2321886"/>
            <a:ext cx="4459146" cy="88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8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IRANSansX Bold" pitchFamily="2" charset="-78"/>
                <a:cs typeface="IRANSansX Bold" pitchFamily="2" charset="-78"/>
              </a:rPr>
              <a:t>از گراف به متن!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660" y="1203771"/>
            <a:ext cx="4331323" cy="3210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361988" y="2439577"/>
            <a:ext cx="126395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DeepWalk</a:t>
            </a:r>
            <a:endParaRPr lang="en-US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09475" y="2964001"/>
            <a:ext cx="131335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Word2Vec</a:t>
            </a:r>
            <a:endParaRPr lang="en-US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75427" y="3881610"/>
            <a:ext cx="1386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Skip-Gram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40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الگوریتم </a:t>
            </a:r>
            <a:r>
              <a:rPr lang="en-US" dirty="0" err="1" smtClean="0">
                <a:latin typeface="IRANSansX Bold" pitchFamily="2" charset="-78"/>
                <a:cs typeface="IRANSansX Bold" pitchFamily="2" charset="-78"/>
              </a:rPr>
              <a:t>SkipGram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15638" y="1094010"/>
                <a:ext cx="7581900" cy="3648300"/>
              </a:xfrm>
            </p:spPr>
            <p:txBody>
              <a:bodyPr/>
              <a:lstStyle/>
              <a:p>
                <a:pPr marL="381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 …, 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\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v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| </m:t>
                              </m:r>
                              <m:r>
                                <m:rPr>
                                  <m:sty m:val="p"/>
                                </m:rPr>
                                <a:rPr lang="el-G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Φ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eqArr>
                            <m:eqArr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eqAr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  <m:e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Pr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|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  <m:d>
                                    <m:d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sz="2400" b="0" i="1" dirty="0" smtClean="0">
                  <a:latin typeface="Cambria Math" panose="02040503050406030204" pitchFamily="18" charset="0"/>
                </a:endParaRPr>
              </a:p>
              <a:p>
                <a:pPr marL="381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15638" y="1094010"/>
                <a:ext cx="7581900" cy="36483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loud Callout 4"/>
              <p:cNvSpPr/>
              <p:nvPr/>
            </p:nvSpPr>
            <p:spPr>
              <a:xfrm>
                <a:off x="124858" y="2768907"/>
                <a:ext cx="2375971" cy="903383"/>
              </a:xfrm>
              <a:prstGeom prst="cloudCallout">
                <a:avLst>
                  <a:gd name="adj1" fmla="val 48373"/>
                  <a:gd name="adj2" fmla="val -134248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r>
                  <a:rPr lang="fa-IR" dirty="0" smtClean="0">
                    <a:latin typeface="IRANSansX Bold" pitchFamily="2" charset="-78"/>
                    <a:cs typeface="IRANSansX Bold" pitchFamily="2" charset="-78"/>
                  </a:rPr>
                  <a:t>پنجره‌ای به اندازه </a:t>
                </a:r>
                <a:r>
                  <a:rPr lang="en-US" dirty="0" smtClean="0">
                    <a:latin typeface="IRANSansX Bold" pitchFamily="2" charset="-78"/>
                    <a:cs typeface="IRANSansX Bold" pitchFamily="2" charset="-78"/>
                  </a:rPr>
                  <a:t>w</a:t>
                </a:r>
                <a:r>
                  <a:rPr lang="fa-IR" dirty="0" smtClean="0">
                    <a:latin typeface="IRANSansX Bold" pitchFamily="2" charset="-78"/>
                    <a:cs typeface="IRANSansX Bold" pitchFamily="2" charset="-78"/>
                  </a:rPr>
                  <a:t> حول گره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>
                  <a:latin typeface="IRANSansX Bold" pitchFamily="2" charset="-78"/>
                  <a:cs typeface="IRANSansX Bold" pitchFamily="2" charset="-78"/>
                </a:endParaRPr>
              </a:p>
            </p:txBody>
          </p:sp>
        </mc:Choice>
        <mc:Fallback>
          <p:sp>
            <p:nvSpPr>
              <p:cNvPr id="5" name="Cloud Callout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58" y="2768907"/>
                <a:ext cx="2375971" cy="903383"/>
              </a:xfrm>
              <a:prstGeom prst="cloudCallout">
                <a:avLst>
                  <a:gd name="adj1" fmla="val 48373"/>
                  <a:gd name="adj2" fmla="val -134248"/>
                </a:avLst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loud Callout 5"/>
              <p:cNvSpPr/>
              <p:nvPr/>
            </p:nvSpPr>
            <p:spPr>
              <a:xfrm>
                <a:off x="1979364" y="3951829"/>
                <a:ext cx="2527224" cy="859316"/>
              </a:xfrm>
              <a:prstGeom prst="cloudCallout">
                <a:avLst>
                  <a:gd name="adj1" fmla="val 30799"/>
                  <a:gd name="adj2" fmla="val -267415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r>
                  <a:rPr lang="fa-IR" b="0" dirty="0" smtClean="0">
                    <a:latin typeface="IRANSansX Bold" pitchFamily="2" charset="-78"/>
                    <a:cs typeface="IRANSansX Bold" pitchFamily="2" charset="-78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fa-IR" dirty="0">
                    <a:latin typeface="IRANSansX Bold" pitchFamily="2" charset="-78"/>
                    <a:cs typeface="IRANSansX Bold" pitchFamily="2" charset="-78"/>
                  </a:rPr>
                  <a:t> </a:t>
                </a:r>
                <a:endParaRPr lang="en-US" dirty="0">
                  <a:latin typeface="IRANSansX Bold" pitchFamily="2" charset="-78"/>
                  <a:cs typeface="IRANSansX Bold" pitchFamily="2" charset="-78"/>
                </a:endParaRPr>
              </a:p>
              <a:p>
                <a:pPr algn="ctr" rtl="1"/>
                <a:r>
                  <a:rPr lang="fa-IR" b="0" dirty="0" smtClean="0">
                    <a:latin typeface="IRANSansX Bold" pitchFamily="2" charset="-78"/>
                    <a:cs typeface="IRANSansX Bold" pitchFamily="2" charset="-78"/>
                  </a:rPr>
                  <a:t>نمایش برداری گره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>
                  <a:latin typeface="IRANSansX Bold" pitchFamily="2" charset="-78"/>
                  <a:cs typeface="IRANSansX Bold" pitchFamily="2" charset="-78"/>
                </a:endParaRPr>
              </a:p>
            </p:txBody>
          </p:sp>
        </mc:Choice>
        <mc:Fallback>
          <p:sp>
            <p:nvSpPr>
              <p:cNvPr id="6" name="Cloud Callout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9364" y="3951829"/>
                <a:ext cx="2527224" cy="859316"/>
              </a:xfrm>
              <a:prstGeom prst="cloudCallout">
                <a:avLst>
                  <a:gd name="adj1" fmla="val 30799"/>
                  <a:gd name="adj2" fmla="val -267415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loud Callout 6"/>
          <p:cNvSpPr/>
          <p:nvPr/>
        </p:nvSpPr>
        <p:spPr>
          <a:xfrm>
            <a:off x="6097836" y="3507037"/>
            <a:ext cx="2386988" cy="1075980"/>
          </a:xfrm>
          <a:prstGeom prst="cloudCallout">
            <a:avLst>
              <a:gd name="adj1" fmla="val -42064"/>
              <a:gd name="adj2" fmla="val -1494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فرض استقلال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1231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ویژگی‌های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" pitchFamily="2" charset="-78"/>
                <a:cs typeface="IRANSansX" pitchFamily="2" charset="-78"/>
              </a:rPr>
              <a:t>ابعاد پایین با حفظ عمده دانش</a:t>
            </a:r>
            <a:endParaRPr lang="en-US" dirty="0" smtClean="0">
              <a:latin typeface="IRANSansX" pitchFamily="2" charset="-78"/>
              <a:cs typeface="IRANSansX" pitchFamily="2" charset="-78"/>
            </a:endParaRPr>
          </a:p>
          <a:p>
            <a:pPr algn="r" rtl="1"/>
            <a:r>
              <a:rPr lang="fa-IR" dirty="0">
                <a:latin typeface="IRANSansX" pitchFamily="2" charset="-78"/>
                <a:cs typeface="IRANSansX" pitchFamily="2" charset="-78"/>
              </a:rPr>
              <a:t>حفظ دانش نزدیکی رئوس </a:t>
            </a:r>
            <a:r>
              <a:rPr lang="fa-IR" dirty="0" smtClean="0">
                <a:latin typeface="IRANSansX" pitchFamily="2" charset="-78"/>
                <a:cs typeface="IRANSansX" pitchFamily="2" charset="-78"/>
              </a:rPr>
              <a:t>غیرهمسایه</a:t>
            </a:r>
          </a:p>
          <a:p>
            <a:pPr algn="r" rtl="1"/>
            <a:r>
              <a:rPr lang="fa-IR" dirty="0" smtClean="0">
                <a:latin typeface="IRANSansX" pitchFamily="2" charset="-78"/>
                <a:cs typeface="IRANSansX" pitchFamily="2" charset="-78"/>
              </a:rPr>
              <a:t>فضای پیوسته</a:t>
            </a:r>
          </a:p>
          <a:p>
            <a:pPr algn="r" rtl="1"/>
            <a:r>
              <a:rPr lang="fa-IR" dirty="0" smtClean="0">
                <a:latin typeface="IRANSansX" pitchFamily="2" charset="-78"/>
                <a:cs typeface="IRANSansX" pitchFamily="2" charset="-78"/>
              </a:rPr>
              <a:t>یادگیری برخط</a:t>
            </a:r>
          </a:p>
          <a:p>
            <a:pPr algn="r" rtl="1"/>
            <a:r>
              <a:rPr lang="fa-IR" dirty="0" smtClean="0">
                <a:latin typeface="IRANSansX" pitchFamily="2" charset="-78"/>
                <a:cs typeface="IRANSansX" pitchFamily="2" charset="-78"/>
              </a:rPr>
              <a:t>موازی‌سازی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9427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جمع‌بندی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040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جمع‌بندی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تمام داده‌ها قابل استفاده هستند؛ حتی پیچده‌ترین آن‌ها</a:t>
            </a:r>
          </a:p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از داده‌های گراف به چه نحوی می‌توان استفاده کرد</a:t>
            </a:r>
          </a:p>
          <a:p>
            <a:pPr algn="r" rtl="1"/>
            <a:r>
              <a:rPr lang="fa-IR" sz="2000" dirty="0" smtClean="0">
                <a:latin typeface="IRANSansX" pitchFamily="2" charset="-78"/>
                <a:cs typeface="IRANSansX" pitchFamily="2" charset="-78"/>
              </a:rPr>
              <a:t>استفاده از روش‌های یک حوزه در حوزه دیگر</a:t>
            </a:r>
          </a:p>
          <a:p>
            <a:pPr algn="r" rtl="1"/>
            <a:endParaRPr lang="en-US" sz="2000" dirty="0">
              <a:latin typeface="IRANSansX" pitchFamily="2" charset="-78"/>
              <a:cs typeface="IRANSansX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155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منابع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2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منابع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394" y="1369433"/>
            <a:ext cx="7581900" cy="3648300"/>
          </a:xfrm>
        </p:spPr>
        <p:txBody>
          <a:bodyPr/>
          <a:lstStyle/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Perozzi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Bryan, Rami Al-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Rfou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Steven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Skiena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Deepwalk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Online learning of social representations." Proceedings of the 20th ACM SIGKDD international conference on Knowledge discovery and data mining. 2014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https://towardsdatascience.com/overview-of-deep-learning-on-graph-embeddings-4305c10ad4a4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towardsdatascience.com/deepwalk-its-behavior-and-how-to-implement-it-b5aac0290a15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635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مقدمه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ctrTitle" idx="4294967295"/>
          </p:nvPr>
        </p:nvSpPr>
        <p:spPr>
          <a:xfrm>
            <a:off x="2061308" y="1643991"/>
            <a:ext cx="5289544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 smtClean="0">
                <a:solidFill>
                  <a:srgbClr val="FF8700"/>
                </a:solidFill>
                <a:latin typeface="IRANSansX" pitchFamily="2" charset="-78"/>
                <a:cs typeface="IRANSansX" pitchFamily="2" charset="-78"/>
              </a:rPr>
              <a:t>با سپاس فراوان!</a:t>
            </a:r>
            <a:endParaRPr sz="6000" dirty="0">
              <a:solidFill>
                <a:srgbClr val="FF8700"/>
              </a:solidFill>
              <a:latin typeface="IRANSansX" pitchFamily="2" charset="-78"/>
              <a:cs typeface="IRANSansX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68" y="2573354"/>
            <a:ext cx="784850" cy="7253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30" y="613272"/>
            <a:ext cx="643798" cy="5950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03" y="3363817"/>
            <a:ext cx="1271376" cy="1175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852" y="3776948"/>
            <a:ext cx="784850" cy="7253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816" y="3921085"/>
            <a:ext cx="472946" cy="43711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09" y="249715"/>
            <a:ext cx="480770" cy="4443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87" y="1765333"/>
            <a:ext cx="629026" cy="5813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یادگیری ماشین و انواع داده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4013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یادگیری ماشین و انواع داده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25" y="1381492"/>
            <a:ext cx="1917350" cy="13715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9187" b="1746"/>
          <a:stretch/>
        </p:blipFill>
        <p:spPr>
          <a:xfrm>
            <a:off x="1019063" y="2898566"/>
            <a:ext cx="1917350" cy="13333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 r="6834"/>
          <a:stretch/>
        </p:blipFill>
        <p:spPr>
          <a:xfrm>
            <a:off x="3101238" y="3402995"/>
            <a:ext cx="1896814" cy="1371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500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گراف؟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1416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ویژگی‌های خروجی تعبیه </a:t>
            </a: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grpSp>
        <p:nvGrpSpPr>
          <p:cNvPr id="5" name="Google Shape;1306;p49"/>
          <p:cNvGrpSpPr/>
          <p:nvPr/>
        </p:nvGrpSpPr>
        <p:grpSpPr>
          <a:xfrm>
            <a:off x="2210441" y="1299809"/>
            <a:ext cx="3548011" cy="3019031"/>
            <a:chOff x="9878975" y="4425243"/>
            <a:chExt cx="719917" cy="645501"/>
          </a:xfrm>
        </p:grpSpPr>
        <p:sp>
          <p:nvSpPr>
            <p:cNvPr id="6" name="Google Shape;1307;p49"/>
            <p:cNvSpPr/>
            <p:nvPr/>
          </p:nvSpPr>
          <p:spPr>
            <a:xfrm>
              <a:off x="10225337" y="4708709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308;p49"/>
            <p:cNvSpPr/>
            <p:nvPr/>
          </p:nvSpPr>
          <p:spPr>
            <a:xfrm>
              <a:off x="10067757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309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287306" y="1961048"/>
            <a:ext cx="1503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فضای پیوسته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27715" y="3321131"/>
            <a:ext cx="1220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ابعاد پایین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1105" y="3321131"/>
            <a:ext cx="1586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800" dirty="0" smtClean="0">
                <a:solidFill>
                  <a:schemeClr val="bg1"/>
                </a:solidFill>
                <a:latin typeface="IRANSansX Bold" pitchFamily="2" charset="-78"/>
                <a:cs typeface="IRANSansX Bold" pitchFamily="2" charset="-78"/>
              </a:rPr>
              <a:t>حفظ اطلاعات</a:t>
            </a:r>
            <a:endParaRPr lang="en-US" sz="1800" dirty="0">
              <a:solidFill>
                <a:schemeClr val="bg1"/>
              </a:solidFill>
              <a:latin typeface="IRANSansX Bold" pitchFamily="2" charset="-78"/>
              <a:cs typeface="IRANSansX Bold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4033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تعبیه گراف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75" y="1812588"/>
            <a:ext cx="7378875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66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ctrTitle"/>
          </p:nvPr>
        </p:nvSpPr>
        <p:spPr>
          <a:xfrm>
            <a:off x="3053758" y="2526718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522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IRANSansX Bold" pitchFamily="2" charset="-78"/>
                <a:cs typeface="IRANSansX Bold" pitchFamily="2" charset="-78"/>
              </a:rPr>
              <a:t>مدل </a:t>
            </a:r>
            <a:r>
              <a:rPr lang="en-US" dirty="0" smtClean="0">
                <a:latin typeface="IRANSansX Bold" pitchFamily="2" charset="-78"/>
                <a:cs typeface="IRANSansX Bold" pitchFamily="2" charset="-78"/>
              </a:rPr>
              <a:t>DeepWalk</a:t>
            </a:r>
            <a:endParaRPr lang="en-US" dirty="0">
              <a:latin typeface="IRANSansX Bold" pitchFamily="2" charset="-78"/>
              <a:cs typeface="IRANSansX Bold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113" y="1317638"/>
            <a:ext cx="317182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2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222222"/>
      </a:dk1>
      <a:lt1>
        <a:srgbClr val="FFFFFF"/>
      </a:lt1>
      <a:dk2>
        <a:srgbClr val="666666"/>
      </a:dk2>
      <a:lt2>
        <a:srgbClr val="F3F3F3"/>
      </a:lt2>
      <a:accent1>
        <a:srgbClr val="FF8700"/>
      </a:accent1>
      <a:accent2>
        <a:srgbClr val="FFB840"/>
      </a:accent2>
      <a:accent3>
        <a:srgbClr val="333333"/>
      </a:accent3>
      <a:accent4>
        <a:srgbClr val="9B9796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291</Words>
  <Application>Microsoft Office PowerPoint</Application>
  <PresentationFormat>On-screen Show (16:9)</PresentationFormat>
  <Paragraphs>68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Dosis</vt:lpstr>
      <vt:lpstr>Roboto</vt:lpstr>
      <vt:lpstr>Arial</vt:lpstr>
      <vt:lpstr>IRANSansX Bold</vt:lpstr>
      <vt:lpstr>Cambria Math</vt:lpstr>
      <vt:lpstr>Times New Roman</vt:lpstr>
      <vt:lpstr>IRANSansX</vt:lpstr>
      <vt:lpstr>William template</vt:lpstr>
      <vt:lpstr>تعبیه گراف</vt:lpstr>
      <vt:lpstr>مقدمه</vt:lpstr>
      <vt:lpstr>یادگیری ماشین و انواع داده</vt:lpstr>
      <vt:lpstr>یادگیری ماشین و انواع داده</vt:lpstr>
      <vt:lpstr>گراف؟</vt:lpstr>
      <vt:lpstr>ویژگی‌های خروجی تعبیه گراف</vt:lpstr>
      <vt:lpstr>تعبیه گراف</vt:lpstr>
      <vt:lpstr>مدل DeepWalk</vt:lpstr>
      <vt:lpstr>مدل DeepWalk</vt:lpstr>
      <vt:lpstr>مدل DeepWalk</vt:lpstr>
      <vt:lpstr>مدل DeepWalk</vt:lpstr>
      <vt:lpstr>از گراف به متن!</vt:lpstr>
      <vt:lpstr>از گراف به متن!</vt:lpstr>
      <vt:lpstr>الگوریتم SkipGram</vt:lpstr>
      <vt:lpstr>ویژگی‌های DeepWalk</vt:lpstr>
      <vt:lpstr>جمع‌بندی</vt:lpstr>
      <vt:lpstr>جمع‌بندی</vt:lpstr>
      <vt:lpstr>منابع</vt:lpstr>
      <vt:lpstr>منابع</vt:lpstr>
      <vt:lpstr>با سپاس فراوان!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AlirezaMazochi</cp:lastModifiedBy>
  <cp:revision>30</cp:revision>
  <dcterms:modified xsi:type="dcterms:W3CDTF">2022-01-03T20:07:44Z</dcterms:modified>
</cp:coreProperties>
</file>